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35.xml" ContentType="application/vnd.openxmlformats-officedocument.presentationml.slideLayout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Default Extension="pdf" ContentType="application/pdf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theme/theme4.xml" ContentType="application/vnd.openxmlformats-officedocument.theme+xml"/>
  <Default Extension="tiff" ContentType="image/tiff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  <p:sldMasterId id="2147484564" r:id="rId2"/>
    <p:sldMasterId id="2147484576" r:id="rId3"/>
  </p:sldMasterIdLst>
  <p:notesMasterIdLst>
    <p:notesMasterId r:id="rId16"/>
  </p:notesMasterIdLst>
  <p:handoutMasterIdLst>
    <p:handoutMasterId r:id="rId17"/>
  </p:handoutMasterIdLst>
  <p:sldIdLst>
    <p:sldId id="799" r:id="rId4"/>
    <p:sldId id="814" r:id="rId5"/>
    <p:sldId id="802" r:id="rId6"/>
    <p:sldId id="813" r:id="rId7"/>
    <p:sldId id="809" r:id="rId8"/>
    <p:sldId id="803" r:id="rId9"/>
    <p:sldId id="804" r:id="rId10"/>
    <p:sldId id="805" r:id="rId11"/>
    <p:sldId id="806" r:id="rId12"/>
    <p:sldId id="807" r:id="rId13"/>
    <p:sldId id="808" r:id="rId14"/>
    <p:sldId id="811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Jackie Townsend" initials="JT" lastIdx="54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0090"/>
    <a:srgbClr val="0000FF"/>
    <a:srgbClr val="FFFF66"/>
    <a:srgbClr val="FFFF00"/>
    <a:srgbClr val="FFDFD7"/>
    <a:srgbClr val="FFC5D7"/>
    <a:srgbClr val="C8FFFF"/>
    <a:srgbClr val="66FF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1728" autoAdjust="0"/>
    <p:restoredTop sz="99721" autoAdjust="0"/>
  </p:normalViewPr>
  <p:slideViewPr>
    <p:cSldViewPr snapToGrid="0">
      <p:cViewPr varScale="1">
        <p:scale>
          <a:sx n="102" d="100"/>
          <a:sy n="102" d="100"/>
        </p:scale>
        <p:origin x="-552" y="-104"/>
      </p:cViewPr>
      <p:guideLst>
        <p:guide orient="horz" pos="2160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3013C68-D71C-4A06-9D82-778B32553B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6" y="4416426"/>
            <a:ext cx="5607050" cy="418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D3EAE35-63B2-40DB-B14C-AD9AEFA419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%0dNASA%20Logo.gif%20%20%20%20%20%20%20%20%20%20%20%20%20%20%20%20%20%20%20%20%20%20%20%20%20%20%20%20%20%20%20%20%20%20%20%20%20%20%20%20%20%20%20%20%20%20%20%20%20%200000002E%08STAAC%20#2                       B0D01979:" TargetMode="External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%0dNASA%20Logo.gif%20%20%20%20%20%20%20%20%20%20%20%20%20%20%20%20%20%20%20%20%20%20%20%20%20%20%20%20%20%20%20%20%20%20%20%20%20%20%20%20%20%20%20%20%20%20%20%20%20%200000002E%08STAAC%20#2                       B0D01979:" TargetMode="External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%0dNASA%20Logo.gif%20%20%20%20%20%20%20%20%20%20%20%20%20%20%20%20%20%20%20%20%20%20%20%20%20%20%20%20%20%20%20%20%20%20%20%20%20%20%20%20%20%20%20%20%20%20%20%20%20%200000002E%08STAAC%20#2                       B0D01979:" TargetMode="External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3494-142F-4704-BC60-6D7BA501A0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5501" y="6577330"/>
            <a:ext cx="323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- Linthicum, MD</a:t>
            </a:r>
            <a:endParaRPr lang="en-US" sz="120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860086" y="6581001"/>
            <a:ext cx="1283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Dec 20-21 2011</a:t>
            </a:r>
            <a:endParaRPr lang="en-US" sz="12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365436" y="6581001"/>
            <a:ext cx="239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 protected information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2B998-7929-4A90-BD6C-1E4A919C5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25338-251A-47B6-94A0-C7D2C114B4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6" name="Picture 75" descr="Template_SMD2"/>
          <p:cNvPicPr>
            <a:picLocks noChangeAspect="1" noChangeArrowheads="1"/>
          </p:cNvPicPr>
          <p:nvPr userDrawn="1"/>
        </p:nvPicPr>
        <p:blipFill>
          <a:blip r:embed="rId2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 userDrawn="1"/>
        </p:nvSpPr>
        <p:spPr>
          <a:xfrm>
            <a:off x="15501" y="6577330"/>
            <a:ext cx="323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- Linthicum, MD</a:t>
            </a:r>
            <a:endParaRPr lang="en-US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860086" y="6581001"/>
            <a:ext cx="1283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Dec 20-21 2011</a:t>
            </a:r>
            <a:endParaRPr lang="en-US" sz="1200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365436" y="6581001"/>
            <a:ext cx="239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 protected information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67425" y="63373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1D2E4-C55C-44B3-AE80-62E4B5F422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5501" y="6577330"/>
            <a:ext cx="323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- Linthicum, MD</a:t>
            </a:r>
            <a:endParaRPr lang="en-US" sz="120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860086" y="6581001"/>
            <a:ext cx="1283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Dec 20-21 2011</a:t>
            </a:r>
            <a:endParaRPr lang="en-US" sz="12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365436" y="6581001"/>
            <a:ext cx="239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 protected information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781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fld id="{FA2BB0F0-83BF-A643-8876-BB0D3F1111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6EE94DF-1FF1-4F00-AB90-3521E6268D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xfrm>
            <a:off x="2971800" y="6629400"/>
            <a:ext cx="3200400" cy="228600"/>
          </a:xfrm>
        </p:spPr>
        <p:txBody>
          <a:bodyPr/>
          <a:lstStyle>
            <a:lvl1pPr>
              <a:defRPr i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76200"/>
            <a:ext cx="6477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880FB-2C45-4FB5-A14A-EB32B0597A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F3ED0-BA6A-46FB-BB83-93DD84B02B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40767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40767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0724C-BB2A-4685-BD4A-08FBB1242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639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4449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8200"/>
            <a:ext cx="4041775" cy="8381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04EA2-4E8A-4748-AD21-9B3060BCC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224D5-2663-473F-9786-3B1BAD681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1002E-4822-4232-9899-FB31352820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5501" y="6577330"/>
            <a:ext cx="323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- Linthicum, MD</a:t>
            </a:r>
            <a:endParaRPr lang="en-US" sz="1200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7860086" y="6581001"/>
            <a:ext cx="1283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Dec 20-21 2011</a:t>
            </a:r>
            <a:endParaRPr lang="en-US" sz="12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365436" y="6581001"/>
            <a:ext cx="239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 protected information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6B53C-13C4-434A-BE29-F6A5C18904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5BEB8-7B1E-45A9-BF18-454DD485E4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81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3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A60A1-51D0-42E3-AF4C-AD4C90F34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6F71C-52E6-4430-848D-0A6B9A3882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0955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61341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9B47D-7175-4C8F-9484-CACF1C844D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FCEBB-B388-4631-9CAF-DE4682FEB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FBD8-6DAE-4F6D-B92E-0B45665FF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 userDrawn="1"/>
        </p:nvSpPr>
        <p:spPr bwMode="auto">
          <a:xfrm flipV="1">
            <a:off x="228600" y="1089835"/>
            <a:ext cx="8631238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&#10;NASA Logo.gif                                                  0000002ESTAAC #2                       B0D01979:"/>
          <p:cNvPicPr>
            <a:picLocks noChangeAspect="1" noChangeArrowheads="1"/>
          </p:cNvPicPr>
          <p:nvPr userDrawn="1"/>
        </p:nvPicPr>
        <p:blipFill>
          <a:blip r:embed="rId2" r:link="rId3" cstate="screen">
            <a:lum bright="-4000" contrast="28000"/>
          </a:blip>
          <a:srcRect/>
          <a:stretch>
            <a:fillRect/>
          </a:stretch>
        </p:blipFill>
        <p:spPr bwMode="auto">
          <a:xfrm>
            <a:off x="50800" y="304800"/>
            <a:ext cx="7112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5888" r="5053"/>
          <a:stretch>
            <a:fillRect/>
          </a:stretch>
        </p:blipFill>
        <p:spPr bwMode="auto">
          <a:xfrm>
            <a:off x="7772400" y="304800"/>
            <a:ext cx="1324970" cy="6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"/>
            <a:ext cx="64008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FBD8-6DAE-4F6D-B92E-0B45665FF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 userDrawn="1"/>
        </p:nvSpPr>
        <p:spPr bwMode="auto">
          <a:xfrm flipV="1">
            <a:off x="228600" y="1089835"/>
            <a:ext cx="8631238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&#10;NASA Logo.gif                                                  0000002ESTAAC #2                       B0D01979:"/>
          <p:cNvPicPr>
            <a:picLocks noChangeAspect="1" noChangeArrowheads="1"/>
          </p:cNvPicPr>
          <p:nvPr userDrawn="1"/>
        </p:nvPicPr>
        <p:blipFill>
          <a:blip r:embed="rId2" r:link="rId3" cstate="screen">
            <a:lum bright="-4000" contrast="28000"/>
          </a:blip>
          <a:srcRect/>
          <a:stretch>
            <a:fillRect/>
          </a:stretch>
        </p:blipFill>
        <p:spPr bwMode="auto">
          <a:xfrm>
            <a:off x="50800" y="304800"/>
            <a:ext cx="7112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5888" r="5053"/>
          <a:stretch>
            <a:fillRect/>
          </a:stretch>
        </p:blipFill>
        <p:spPr bwMode="auto">
          <a:xfrm>
            <a:off x="7772400" y="304800"/>
            <a:ext cx="1324970" cy="6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"/>
            <a:ext cx="64008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FBD8-6DAE-4F6D-B92E-0B45665FF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 userDrawn="1"/>
        </p:nvSpPr>
        <p:spPr bwMode="auto">
          <a:xfrm flipV="1">
            <a:off x="228600" y="1089835"/>
            <a:ext cx="8631238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&#10;NASA Logo.gif                                                  0000002ESTAAC #2                       B0D01979:"/>
          <p:cNvPicPr>
            <a:picLocks noChangeAspect="1" noChangeArrowheads="1"/>
          </p:cNvPicPr>
          <p:nvPr userDrawn="1"/>
        </p:nvPicPr>
        <p:blipFill>
          <a:blip r:embed="rId2" r:link="rId3" cstate="screen">
            <a:lum bright="-4000" contrast="28000"/>
          </a:blip>
          <a:srcRect/>
          <a:stretch>
            <a:fillRect/>
          </a:stretch>
        </p:blipFill>
        <p:spPr bwMode="auto">
          <a:xfrm>
            <a:off x="50800" y="304800"/>
            <a:ext cx="7112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5888" r="5053"/>
          <a:stretch>
            <a:fillRect/>
          </a:stretch>
        </p:blipFill>
        <p:spPr bwMode="auto">
          <a:xfrm>
            <a:off x="7772400" y="304800"/>
            <a:ext cx="1324970" cy="6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"/>
            <a:ext cx="64008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3A326-1D18-42B5-9069-CD61ACD9AD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8DBE9-E55A-4D03-A6C3-C00FFCAD16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69F3-00C8-4E5F-AB06-B239EF4D60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9019F-3C63-4F22-8EA6-24FC2EBA9A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58002-2864-4B40-89A7-651BC76284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tiff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38.xml"/><Relationship Id="rId16" Type="http://schemas.openxmlformats.org/officeDocument/2006/relationships/theme" Target="../theme/theme3.xml"/><Relationship Id="rId17" Type="http://schemas.openxmlformats.org/officeDocument/2006/relationships/image" Target="../media/image4.jpeg"/><Relationship Id="rId18" Type="http://schemas.openxmlformats.org/officeDocument/2006/relationships/image" Target="../media/image5.png"/><Relationship Id="rId19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9900" y="63055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SzPct val="80000"/>
        <a:buFont typeface="Zapf Dingbats" pitchFamily="-108" charset="2"/>
        <a:buChar char=""/>
        <a:defRPr sz="2000" b="1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1pPr>
      <a:lvl2pPr marL="742950" indent="-28575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•"/>
        <a:defRPr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2115"/>
            <a:ext cx="8229600" cy="5144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41257"/>
            <a:ext cx="7636933" cy="8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86000" y="3429000"/>
            <a:ext cx="4572000" cy="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21" name="Picture 20" descr="Program Logo raw.tif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835900" y="96520"/>
            <a:ext cx="1219200" cy="1027430"/>
          </a:xfrm>
          <a:prstGeom prst="rect">
            <a:avLst/>
          </a:prstGeom>
        </p:spPr>
      </p:pic>
      <p:pic>
        <p:nvPicPr>
          <p:cNvPr id="11" name="Picture 18" descr="meatball best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916328" y="476259"/>
            <a:ext cx="718492" cy="631402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 userDrawn="1"/>
        </p:nvCxnSpPr>
        <p:spPr>
          <a:xfrm>
            <a:off x="457200" y="1108184"/>
            <a:ext cx="740664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A98F8-4B9B-5E49-B8C0-52D867655A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15501" y="6577330"/>
            <a:ext cx="32366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- Linthicum, MD</a:t>
            </a:r>
            <a:endParaRPr lang="en-US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7860086" y="6581001"/>
            <a:ext cx="1283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Dec 20-21 2011</a:t>
            </a:r>
            <a:endParaRPr lang="en-US" sz="12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3365436" y="6581001"/>
            <a:ext cx="23985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 protected information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5" r:id="rId1"/>
    <p:sldLayoutId id="2147484566" r:id="rId2"/>
    <p:sldLayoutId id="2147484567" r:id="rId3"/>
    <p:sldLayoutId id="2147484568" r:id="rId4"/>
    <p:sldLayoutId id="2147484569" r:id="rId5"/>
    <p:sldLayoutId id="2147484570" r:id="rId6"/>
    <p:sldLayoutId id="2147484571" r:id="rId7"/>
    <p:sldLayoutId id="2147484572" r:id="rId8"/>
    <p:sldLayoutId id="2147484573" r:id="rId9"/>
    <p:sldLayoutId id="2147484574" r:id="rId10"/>
    <p:sldLayoutId id="2147484575" r:id="rId11"/>
    <p:sldLayoutId id="214748459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0090"/>
        </a:buClr>
        <a:buFont typeface="Arial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0090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0090"/>
        </a:buClr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009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0090"/>
        </a:buClr>
        <a:buFont typeface="Lucida Grande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76200"/>
            <a:ext cx="647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830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790015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440E560-E592-435B-A6B2-FCC05E76A6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56007" name="Text Box 7"/>
          <p:cNvSpPr txBox="1">
            <a:spLocks noChangeArrowheads="1"/>
          </p:cNvSpPr>
          <p:nvPr/>
        </p:nvSpPr>
        <p:spPr bwMode="auto">
          <a:xfrm rot="16200000">
            <a:off x="-2332037" y="3686175"/>
            <a:ext cx="52117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 dirty="0">
                <a:solidFill>
                  <a:srgbClr val="333399"/>
                </a:solidFill>
                <a:latin typeface="Calibri" pitchFamily="34" charset="0"/>
              </a:rPr>
              <a:t>ExoPlanet Exploration Program</a:t>
            </a:r>
            <a:endParaRPr lang="en-US" sz="1200" i="1" dirty="0">
              <a:solidFill>
                <a:srgbClr val="333399"/>
              </a:solidFill>
              <a:latin typeface="Calibri" pitchFamily="34" charset="0"/>
            </a:endParaRPr>
          </a:p>
        </p:txBody>
      </p:sp>
      <p:pic>
        <p:nvPicPr>
          <p:cNvPr id="1031" name="Picture 8" descr="It's a Rocky World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914400"/>
            <a:ext cx="533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NASA log w-out background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6096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0" descr="Untitled-1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762000"/>
            <a:ext cx="91440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629400"/>
            <a:ext cx="3352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790015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  <p:sldLayoutId id="2147484588" r:id="rId12"/>
    <p:sldLayoutId id="2147484589" r:id="rId13"/>
    <p:sldLayoutId id="2147484590" r:id="rId14"/>
    <p:sldLayoutId id="2147484591" r:id="rId15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df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2"/>
          <p:cNvSpPr>
            <a:spLocks noGrp="1" noChangeArrowheads="1"/>
          </p:cNvSpPr>
          <p:nvPr>
            <p:ph type="ctr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</a:rPr>
              <a:t>Group 4: Alternative Measurement Concepts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360488" y="3043990"/>
            <a:ext cx="6400800" cy="17526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RFI Assessment Summary Evaluation Team: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Pete Bender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John </a:t>
            </a:r>
            <a:r>
              <a:rPr lang="en-US" sz="1800" dirty="0" smtClean="0">
                <a:solidFill>
                  <a:schemeClr val="tx1"/>
                </a:solidFill>
              </a:rPr>
              <a:t>Baker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Ira Thorpe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Ed Brinker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Bob </a:t>
            </a:r>
            <a:r>
              <a:rPr lang="en-US" sz="1800" dirty="0" err="1" smtClean="0">
                <a:solidFill>
                  <a:schemeClr val="tx1"/>
                </a:solidFill>
              </a:rPr>
              <a:t>Spero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Bill </a:t>
            </a:r>
            <a:r>
              <a:rPr lang="en-US" sz="1800" dirty="0" err="1" smtClean="0">
                <a:solidFill>
                  <a:schemeClr val="tx1"/>
                </a:solidFill>
              </a:rPr>
              <a:t>Klipstein</a:t>
            </a: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Jeff </a:t>
            </a:r>
            <a:r>
              <a:rPr lang="en-US" sz="1800" dirty="0" smtClean="0">
                <a:solidFill>
                  <a:schemeClr val="tx1"/>
                </a:solidFill>
              </a:rPr>
              <a:t>Livas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4: Discovery Space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1191024" y="1045467"/>
            <a:ext cx="6739728" cy="5619749"/>
            <a:chOff x="1191024" y="1238251"/>
            <a:chExt cx="6739728" cy="561974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91024" y="1479090"/>
              <a:ext cx="6739728" cy="5378910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4087522" y="1238251"/>
              <a:ext cx="569145" cy="538160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445421" y="5132918"/>
              <a:ext cx="443138" cy="1284292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1873274" y="1778000"/>
              <a:ext cx="497393" cy="4732815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35475" y="1083739"/>
            <a:ext cx="3114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N. Cornish/Science Task Force</a:t>
            </a:r>
            <a:endParaRPr lang="en-US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806" y="1289875"/>
            <a:ext cx="7706642" cy="53174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4: WD-WD Detections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919221" y="2301560"/>
            <a:ext cx="673416" cy="417589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358087" y="3285688"/>
            <a:ext cx="675737" cy="315037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5475" y="1083739"/>
            <a:ext cx="3114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N. Cornish/Science Task Force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1331873" y="1301750"/>
            <a:ext cx="721294" cy="516633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115"/>
            <a:ext cx="8546472" cy="514423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Atom interferometer concept as presented</a:t>
            </a:r>
            <a:r>
              <a:rPr lang="en-US" dirty="0" smtClean="0"/>
              <a:t> suffers from </a:t>
            </a:r>
            <a:r>
              <a:rPr lang="en-US" dirty="0" smtClean="0"/>
              <a:t>similar</a:t>
            </a:r>
            <a:r>
              <a:rPr lang="en-US" dirty="0" smtClean="0"/>
              <a:t> limiting noise </a:t>
            </a:r>
            <a:r>
              <a:rPr lang="en-US" dirty="0" smtClean="0"/>
              <a:t>sources as light </a:t>
            </a:r>
            <a:r>
              <a:rPr lang="en-US" dirty="0" smtClean="0"/>
              <a:t>interferometers but does not present an adequate solution (noise not included in presented sensitivity curve)</a:t>
            </a:r>
          </a:p>
          <a:p>
            <a:pPr lvl="1"/>
            <a:r>
              <a:rPr lang="en-US" dirty="0" smtClean="0"/>
              <a:t>Frequency noise feeds through as GW signals do (same)</a:t>
            </a:r>
          </a:p>
          <a:p>
            <a:pPr lvl="1"/>
            <a:r>
              <a:rPr lang="en-US" dirty="0" smtClean="0"/>
              <a:t>Acceleration of the “passive” laser also feeds through (new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Acceleration sensitivity required ~10,000X tighter than LISA set by ratio of separation</a:t>
            </a:r>
            <a:endParaRPr lang="en-US" dirty="0" smtClean="0"/>
          </a:p>
          <a:p>
            <a:r>
              <a:rPr lang="en-US" dirty="0" smtClean="0"/>
              <a:t>Solving this requires configurations (2 or more arms) and techniques (TDI) similar to LISA - but</a:t>
            </a:r>
            <a:endParaRPr lang="en-US" dirty="0" smtClean="0"/>
          </a:p>
          <a:p>
            <a:pPr lvl="1"/>
            <a:r>
              <a:rPr lang="en-US" dirty="0" smtClean="0"/>
              <a:t>Concept not presented in adequate detail to assess</a:t>
            </a:r>
          </a:p>
          <a:p>
            <a:pPr lvl="1"/>
            <a:r>
              <a:rPr lang="en-US" dirty="0" smtClean="0"/>
              <a:t>Initial look suggests some required capabilities have not been demonstrated as viable analytically, let alone through demonstration – significan</a:t>
            </a:r>
            <a:r>
              <a:rPr lang="en-US" dirty="0" smtClean="0"/>
              <a:t>t readiness risk</a:t>
            </a:r>
            <a:endParaRPr lang="en-US" dirty="0" smtClean="0"/>
          </a:p>
          <a:p>
            <a:r>
              <a:rPr lang="en-US" dirty="0" smtClean="0"/>
              <a:t>Best fit, if any, of atomic techniques may be as an inertial reference rather than as a complete instrument</a:t>
            </a:r>
          </a:p>
          <a:p>
            <a:pPr lvl="1"/>
            <a:r>
              <a:rPr lang="en-US" dirty="0" smtClean="0"/>
              <a:t>Replace the GRS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4:</a:t>
            </a:r>
            <a:r>
              <a:rPr lang="en-US" dirty="0" smtClean="0"/>
              <a:t> High-level Characteristics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347788" y="1301737"/>
          <a:ext cx="6426200" cy="4823460"/>
        </p:xfrm>
        <a:graphic>
          <a:graphicData uri="http://schemas.openxmlformats.org/drawingml/2006/table">
            <a:tbl>
              <a:tblPr/>
              <a:tblGrid>
                <a:gridCol w="2501900"/>
                <a:gridCol w="1308100"/>
                <a:gridCol w="1308100"/>
                <a:gridCol w="1308100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Lead Author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Saif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Gulian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Acronym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InSpRL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4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Novel Idea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Atom interferometry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Electrons in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superconductor: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Crab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Pulsar detector?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Atom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inteferometer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for inertial 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sensor: apply to any mission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Proposal Type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Concept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Instrument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Instrument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Number of Alternates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Arm length (km)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0.5/500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Spacecraft/Constellation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1//2/in-line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Orbit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 km above geostationary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any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Inertial Reference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Atom interferometers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Atom cloud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Launch vehicle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Falcon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Baseline/Extended Mission Duration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Telescope Diameter (cm)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~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1m for 500 km separation?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Laser power out of telescope, EOL (W)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10-20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18654" y="6089700"/>
            <a:ext cx="7084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the two instruments, we could not do a science analysis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Comparative Sensitivities From the RFI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717" y="1410643"/>
            <a:ext cx="7497345" cy="513119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1257"/>
            <a:ext cx="7177741" cy="8669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Group4:</a:t>
            </a:r>
            <a:r>
              <a:rPr lang="en-US" dirty="0" smtClean="0"/>
              <a:t> (Atom-) Shot </a:t>
            </a:r>
            <a:r>
              <a:rPr lang="en-US" dirty="0" smtClean="0"/>
              <a:t>noise-limited </a:t>
            </a:r>
            <a:r>
              <a:rPr lang="en-US" dirty="0" smtClean="0"/>
              <a:t>Sensitivity</a:t>
            </a:r>
            <a:endParaRPr lang="en-US" dirty="0"/>
          </a:p>
        </p:txBody>
      </p:sp>
      <p:pic>
        <p:nvPicPr>
          <p:cNvPr id="8" name="Picture 7" descr="Saif_RFI_best_fit_dither_Yu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7059" t="25455" r="11765" b="24545"/>
              <a:stretch>
                <a:fillRect/>
              </a:stretch>
            </p:blipFill>
          </mc:Choice>
          <mc:Fallback>
            <p:blipFill>
              <a:blip r:embed="rId3"/>
              <a:srcRect l="7059" t="25455" r="11765" b="24545"/>
              <a:stretch>
                <a:fillRect/>
              </a:stretch>
            </p:blipFill>
          </mc:Fallback>
        </mc:AlternateContent>
        <p:spPr>
          <a:xfrm>
            <a:off x="1156089" y="1355059"/>
            <a:ext cx="6386264" cy="5090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83" y="4667658"/>
            <a:ext cx="4315657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69863" indent="-112713">
              <a:buFont typeface="Arial"/>
              <a:buChar char="•"/>
            </a:pPr>
            <a:r>
              <a:rPr lang="en-US" sz="1400" dirty="0" smtClean="0"/>
              <a:t>Atom shot noise is only noise source </a:t>
            </a:r>
            <a:r>
              <a:rPr lang="en-US" sz="1400" dirty="0" smtClean="0"/>
              <a:t>included</a:t>
            </a:r>
          </a:p>
          <a:p>
            <a:pPr marL="169863" indent="-112713">
              <a:buFont typeface="Arial"/>
              <a:buChar char="•"/>
            </a:pPr>
            <a:r>
              <a:rPr lang="en-US" sz="1400" dirty="0" smtClean="0"/>
              <a:t>Expect with laser and acceleration noises to be many order of magnitudes higher – more like 10</a:t>
            </a:r>
            <a:r>
              <a:rPr lang="en-US" sz="1400" baseline="30000" dirty="0" smtClean="0"/>
              <a:t>-15</a:t>
            </a:r>
          </a:p>
          <a:p>
            <a:pPr marL="169863" indent="-112713">
              <a:buFont typeface="Arial"/>
              <a:buChar char="•"/>
            </a:pPr>
            <a:r>
              <a:rPr lang="en-US" sz="1400" dirty="0" smtClean="0"/>
              <a:t>Single value of T used: not enveloped</a:t>
            </a:r>
          </a:p>
          <a:p>
            <a:pPr marL="169863" indent="-112713">
              <a:buFont typeface="Arial"/>
              <a:buChar char="•"/>
            </a:pPr>
            <a:r>
              <a:rPr lang="en-US" sz="1400" dirty="0" smtClean="0"/>
              <a:t>Parameters are</a:t>
            </a:r>
            <a:r>
              <a:rPr lang="en-US" sz="1400" dirty="0" smtClean="0"/>
              <a:t> estimates: </a:t>
            </a:r>
            <a:r>
              <a:rPr lang="en-US" sz="1400" dirty="0" smtClean="0"/>
              <a:t>not all may be correct</a:t>
            </a:r>
            <a:endParaRPr 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 4 Science Assessment Summary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38667" y="1905000"/>
            <a:ext cx="2280592" cy="1905000"/>
            <a:chOff x="338667" y="1905000"/>
            <a:chExt cx="2280592" cy="1905000"/>
          </a:xfrm>
        </p:grpSpPr>
        <p:sp>
          <p:nvSpPr>
            <p:cNvPr id="7" name="Left Brace 6"/>
            <p:cNvSpPr/>
            <p:nvPr/>
          </p:nvSpPr>
          <p:spPr>
            <a:xfrm>
              <a:off x="1534583" y="2963333"/>
              <a:ext cx="317500" cy="846667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8667" y="1905000"/>
              <a:ext cx="22805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Decadal-endorsed</a:t>
              </a: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6200000" flipV="1">
              <a:off x="841376" y="2714626"/>
              <a:ext cx="1058333" cy="3069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934635" y="2489163"/>
          <a:ext cx="6383867" cy="1625681"/>
        </p:xfrm>
        <a:graphic>
          <a:graphicData uri="http://schemas.openxmlformats.org/drawingml/2006/table">
            <a:tbl>
              <a:tblPr/>
              <a:tblGrid>
                <a:gridCol w="1784737"/>
                <a:gridCol w="1355714"/>
                <a:gridCol w="772242"/>
                <a:gridCol w="1252748"/>
                <a:gridCol w="1218426"/>
              </a:tblGrid>
              <a:tr h="46334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Category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Units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SGO-High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SAIF 500 km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SAIF 500 m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Massive BH - SS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events/year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42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78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5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Massive BH -LS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events/year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23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22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10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EMRI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events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800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60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09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Discovery Space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SGO-High = 1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1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2.45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0.1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25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latin typeface="Verdana"/>
                        </a:rPr>
                        <a:t>WD-WD Detections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 </a:t>
                      </a:r>
                    </a:p>
                  </a:txBody>
                  <a:tcPr marL="17161" marR="17161" marT="1716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25000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Verdana"/>
                        </a:rPr>
                        <a:t>2500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Verdana"/>
                        </a:rPr>
                        <a:t>100</a:t>
                      </a:r>
                    </a:p>
                  </a:txBody>
                  <a:tcPr marL="17161" marR="17161" marT="17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60467" y="4772989"/>
            <a:ext cx="6000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Analysis is based on the RFI sensitivity curves, which do not have all of the noise sources.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4: Massive BH Horizons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72" y="1105291"/>
            <a:ext cx="7546068" cy="537423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 Massive BH Detections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35475" y="1083739"/>
            <a:ext cx="3114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N. Cornish/Science Task Force</a:t>
            </a:r>
            <a:endParaRPr lang="en-US" sz="1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117808" y="1318186"/>
            <a:ext cx="6886159" cy="4958034"/>
            <a:chOff x="790760" y="1284166"/>
            <a:chExt cx="6886159" cy="495803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0760" y="1284166"/>
              <a:ext cx="6886159" cy="4958034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3829412" y="1390316"/>
              <a:ext cx="595534" cy="476607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5316349" y="4527074"/>
              <a:ext cx="362868" cy="1659521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1446297" y="2908500"/>
              <a:ext cx="575388" cy="3086267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30" y="1327821"/>
            <a:ext cx="7064677" cy="508161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 Massive BH Detections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096199" y="1841501"/>
            <a:ext cx="576299" cy="453732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488020" y="3630082"/>
            <a:ext cx="635542" cy="275021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5475" y="1083739"/>
            <a:ext cx="3114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N. Cornish/Science Task Force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1626907" y="1714500"/>
            <a:ext cx="576299" cy="473130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05" y="1191390"/>
            <a:ext cx="7455565" cy="537176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224187" y="2419032"/>
            <a:ext cx="560001" cy="392208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5807697" y="5155183"/>
            <a:ext cx="443138" cy="109534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4: EMRI Detections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5475" y="1083739"/>
            <a:ext cx="3114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From N. Cornish/Science Task Force</a:t>
            </a:r>
            <a:endParaRPr lang="en-US" sz="1400" dirty="0"/>
          </a:p>
        </p:txBody>
      </p:sp>
      <p:sp>
        <p:nvSpPr>
          <p:cNvPr id="8" name="Oval 7"/>
          <p:cNvSpPr/>
          <p:nvPr/>
        </p:nvSpPr>
        <p:spPr>
          <a:xfrm>
            <a:off x="1597396" y="1100671"/>
            <a:ext cx="540438" cy="5461641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ExoPEP">
  <a:themeElements>
    <a:clrScheme name="NP template_pr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P template_print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P template_pr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26480</TotalTime>
  <Words>525</Words>
  <Application>Microsoft Macintosh PowerPoint</Application>
  <PresentationFormat>On-screen Show (4:3)</PresentationFormat>
  <Paragraphs>125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1_Blank Presentation</vt:lpstr>
      <vt:lpstr>Office Theme</vt:lpstr>
      <vt:lpstr>ExoPEP</vt:lpstr>
      <vt:lpstr>Group 4: Alternative Measurement Concepts</vt:lpstr>
      <vt:lpstr>Group 4: High-level Characteristics</vt:lpstr>
      <vt:lpstr>Comparative Sensitivities From the RFI</vt:lpstr>
      <vt:lpstr>Group4: (Atom-) Shot noise-limited Sensitivity</vt:lpstr>
      <vt:lpstr>Group 4 Science Assessment Summary</vt:lpstr>
      <vt:lpstr>Group 4: Massive BH Horizons</vt:lpstr>
      <vt:lpstr>Group 4 Massive BH Detections</vt:lpstr>
      <vt:lpstr>Group 4 Massive BH Detections</vt:lpstr>
      <vt:lpstr>Group 4: EMRI Detections</vt:lpstr>
      <vt:lpstr>Group 4: Discovery Space</vt:lpstr>
      <vt:lpstr>Group 4: WD-WD Detections</vt:lpstr>
      <vt:lpstr>Group 4 Summary</vt:lpstr>
    </vt:vector>
  </TitlesOfParts>
  <Company>J. Keith Kalinowski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HSTP Objectives Post-SM4</dc:title>
  <dc:creator>J. Keith Kalinowski</dc:creator>
  <cp:lastModifiedBy>Jeff Livas</cp:lastModifiedBy>
  <cp:revision>868</cp:revision>
  <cp:lastPrinted>2010-04-01T18:22:42Z</cp:lastPrinted>
  <dcterms:created xsi:type="dcterms:W3CDTF">2011-12-20T15:55:44Z</dcterms:created>
  <dcterms:modified xsi:type="dcterms:W3CDTF">2011-12-21T11:18:30Z</dcterms:modified>
</cp:coreProperties>
</file>